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46" r:id="rId1"/>
  </p:sldMasterIdLst>
  <p:sldIdLst>
    <p:sldId id="263" r:id="rId2"/>
    <p:sldId id="262" r:id="rId3"/>
    <p:sldId id="258" r:id="rId4"/>
    <p:sldId id="260" r:id="rId5"/>
    <p:sldId id="259" r:id="rId6"/>
    <p:sldId id="264" r:id="rId7"/>
  </p:sldIdLst>
  <p:sldSz cx="9144000" cy="6858000" type="screen4x3"/>
  <p:notesSz cx="7010400" cy="92964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  <a:srgbClr val="C99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5" d="100"/>
          <a:sy n="125" d="100"/>
        </p:scale>
        <p:origin x="1194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Freeform 28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lumMod val="75000"/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73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043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5452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4128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133759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241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9042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274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32766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34183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22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0808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981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6316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6528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536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cxnSp>
          <p:nvCxnSpPr>
            <p:cNvPr id="7" name="Straight Connector 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 8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20AB09-CDE9-B743-81DE-39976844A414}" type="datetimeFigureOut">
              <a:rPr lang="en-US" smtClean="0"/>
              <a:t>2/20/2018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6FB850A-F764-204E-B2AB-DD183EC44B3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9429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47" r:id="rId1"/>
    <p:sldLayoutId id="2147484048" r:id="rId2"/>
    <p:sldLayoutId id="2147484049" r:id="rId3"/>
    <p:sldLayoutId id="2147484050" r:id="rId4"/>
    <p:sldLayoutId id="2147484051" r:id="rId5"/>
    <p:sldLayoutId id="2147484052" r:id="rId6"/>
    <p:sldLayoutId id="2147484053" r:id="rId7"/>
    <p:sldLayoutId id="2147484054" r:id="rId8"/>
    <p:sldLayoutId id="2147484055" r:id="rId9"/>
    <p:sldLayoutId id="2147484056" r:id="rId10"/>
    <p:sldLayoutId id="2147484057" r:id="rId11"/>
    <p:sldLayoutId id="2147484058" r:id="rId12"/>
    <p:sldLayoutId id="2147484059" r:id="rId13"/>
    <p:sldLayoutId id="2147484060" r:id="rId14"/>
    <p:sldLayoutId id="2147484061" r:id="rId15"/>
    <p:sldLayoutId id="214748406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Cropland detection in the Andes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141" y="4267199"/>
            <a:ext cx="6067579" cy="1699261"/>
          </a:xfrm>
        </p:spPr>
        <p:txBody>
          <a:bodyPr>
            <a:noAutofit/>
          </a:bodyPr>
          <a:lstStyle/>
          <a:p>
            <a:pPr algn="ctr"/>
            <a:r>
              <a:rPr lang="en-US" sz="1600" dirty="0" smtClean="0"/>
              <a:t>Jose I. Ochoa</a:t>
            </a:r>
          </a:p>
          <a:p>
            <a:pPr algn="ctr"/>
            <a:r>
              <a:rPr lang="en-US" sz="1600" dirty="0" smtClean="0"/>
              <a:t>Geography Graduate Group</a:t>
            </a:r>
          </a:p>
          <a:p>
            <a:pPr algn="ctr"/>
            <a:r>
              <a:rPr lang="en-US" sz="1600" dirty="0" smtClean="0"/>
              <a:t>UC Davis</a:t>
            </a:r>
          </a:p>
          <a:p>
            <a:pPr algn="ctr"/>
            <a:r>
              <a:rPr lang="en-US" sz="1600" dirty="0" smtClean="0"/>
              <a:t>February, 2018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89478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10539" y="962329"/>
            <a:ext cx="6278881" cy="556260"/>
          </a:xfrm>
        </p:spPr>
        <p:txBody>
          <a:bodyPr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</a:rPr>
              <a:t>Problem, justification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49861" y="1625601"/>
            <a:ext cx="6347714" cy="3182620"/>
          </a:xfrm>
        </p:spPr>
        <p:txBody>
          <a:bodyPr/>
          <a:lstStyle/>
          <a:p>
            <a:r>
              <a:rPr lang="en-US" dirty="0" smtClean="0"/>
              <a:t>Why do we care about this</a:t>
            </a:r>
          </a:p>
          <a:p>
            <a:endParaRPr lang="en-US" dirty="0" smtClean="0"/>
          </a:p>
          <a:p>
            <a:r>
              <a:rPr lang="en-US" dirty="0" smtClean="0"/>
              <a:t>Agriculture, cropland expansion</a:t>
            </a:r>
          </a:p>
          <a:p>
            <a:endParaRPr lang="en-US" dirty="0" smtClean="0"/>
          </a:p>
          <a:p>
            <a:r>
              <a:rPr lang="en-US" dirty="0" smtClean="0"/>
              <a:t>Ecosystem services deterioration</a:t>
            </a:r>
          </a:p>
          <a:p>
            <a:endParaRPr lang="en-US" dirty="0"/>
          </a:p>
          <a:p>
            <a:r>
              <a:rPr lang="en-US" dirty="0" smtClean="0"/>
              <a:t>Water retention, hydrological </a:t>
            </a:r>
            <a:r>
              <a:rPr lang="en-US" dirty="0" smtClean="0"/>
              <a:t>regulation</a:t>
            </a:r>
            <a:endParaRPr lang="es-E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382650" y="289635"/>
            <a:ext cx="8395590" cy="3661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i="1" u="sng" smtClean="0"/>
              <a:t>Cropland detection in the Andes							UC Davis</a:t>
            </a:r>
            <a:endParaRPr lang="en-US" sz="1600" i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843" y="4939281"/>
            <a:ext cx="2265577" cy="16078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7155" y="1625600"/>
            <a:ext cx="4016970" cy="286209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448300" y="4487691"/>
            <a:ext cx="289855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</a:t>
            </a:r>
            <a:r>
              <a:rPr lang="en-US" sz="1000" dirty="0" err="1" smtClean="0"/>
              <a:t>tren</a:t>
            </a:r>
            <a:r>
              <a:rPr lang="en-US" sz="1000" dirty="0"/>
              <a:t> Ecuador, http://trenecuador.com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37255" y="6547110"/>
            <a:ext cx="252986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Source: redepapa</a:t>
            </a:r>
            <a:r>
              <a:rPr lang="en-US" sz="1000" dirty="0"/>
              <a:t>, https://redepapa.org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3258" y="4536788"/>
            <a:ext cx="1614893" cy="215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22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650" y="289635"/>
            <a:ext cx="8395590" cy="366131"/>
          </a:xfrm>
        </p:spPr>
        <p:txBody>
          <a:bodyPr>
            <a:normAutofit/>
          </a:bodyPr>
          <a:lstStyle/>
          <a:p>
            <a:pPr algn="l"/>
            <a:r>
              <a:rPr lang="en-US" sz="1600" i="1" u="sng" dirty="0"/>
              <a:t>Cropland detection in the </a:t>
            </a:r>
            <a:r>
              <a:rPr lang="en-US" sz="1600" i="1" u="sng" dirty="0" smtClean="0"/>
              <a:t>Andes							UC Davis</a:t>
            </a:r>
            <a:endParaRPr lang="en-US" sz="1600" i="1" u="sng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297" t="6364" b="3374"/>
          <a:stretch/>
        </p:blipFill>
        <p:spPr>
          <a:xfrm>
            <a:off x="4190379" y="3464754"/>
            <a:ext cx="4942731" cy="3071541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599078" y="3903689"/>
            <a:ext cx="1430262" cy="1211934"/>
          </a:xfrm>
          <a:prstGeom prst="ellipse">
            <a:avLst/>
          </a:prstGeom>
          <a:noFill/>
          <a:ln w="603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98764" y="975589"/>
            <a:ext cx="7886700" cy="552824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/>
              <a:t>Objective, study area</a:t>
            </a:r>
            <a:endParaRPr lang="en-US" sz="28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5652" y="6012687"/>
            <a:ext cx="661555" cy="49616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7207" y="6012687"/>
            <a:ext cx="658002" cy="493502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44" y="3460647"/>
            <a:ext cx="2991450" cy="1881187"/>
          </a:xfrm>
          <a:prstGeom prst="rect">
            <a:avLst/>
          </a:prstGeom>
        </p:spPr>
      </p:pic>
      <p:cxnSp>
        <p:nvCxnSpPr>
          <p:cNvPr id="13" name="Conector recto de flecha 12"/>
          <p:cNvCxnSpPr/>
          <p:nvPr/>
        </p:nvCxnSpPr>
        <p:spPr>
          <a:xfrm>
            <a:off x="853440" y="3632310"/>
            <a:ext cx="603365" cy="31860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CuadroTexto 15"/>
          <p:cNvSpPr txBox="1"/>
          <p:nvPr/>
        </p:nvSpPr>
        <p:spPr>
          <a:xfrm>
            <a:off x="677831" y="5305788"/>
            <a:ext cx="34353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Andean region of Ecuador, South America</a:t>
            </a:r>
          </a:p>
          <a:p>
            <a:r>
              <a:rPr lang="en-US" sz="1000" dirty="0" smtClean="0"/>
              <a:t>Source: Google Earth</a:t>
            </a:r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597824" y="1609973"/>
            <a:ext cx="63058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174" y="1979305"/>
            <a:ext cx="2213907" cy="1310633"/>
          </a:xfrm>
          <a:prstGeom prst="rect">
            <a:avLst/>
          </a:prstGeom>
        </p:spPr>
      </p:pic>
      <p:sp>
        <p:nvSpPr>
          <p:cNvPr id="19" name="Marcador de contenido 2"/>
          <p:cNvSpPr txBox="1">
            <a:spLocks/>
          </p:cNvSpPr>
          <p:nvPr/>
        </p:nvSpPr>
        <p:spPr>
          <a:xfrm>
            <a:off x="498764" y="1748603"/>
            <a:ext cx="5993476" cy="168561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Predicting </a:t>
            </a:r>
            <a:r>
              <a:rPr lang="en-US" dirty="0"/>
              <a:t>land use at no sampled geographical locations</a:t>
            </a:r>
          </a:p>
          <a:p>
            <a:endParaRPr lang="en-US" dirty="0" smtClean="0"/>
          </a:p>
          <a:p>
            <a:r>
              <a:rPr lang="en-US" dirty="0" smtClean="0"/>
              <a:t>Andes</a:t>
            </a:r>
            <a:r>
              <a:rPr lang="en-US" dirty="0"/>
              <a:t>, 3500 meters above the sea level (tree line – snow line</a:t>
            </a:r>
            <a:r>
              <a:rPr lang="en-US" dirty="0" smtClean="0"/>
              <a:t>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61717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82650" y="289635"/>
            <a:ext cx="8395590" cy="366131"/>
          </a:xfrm>
        </p:spPr>
        <p:txBody>
          <a:bodyPr>
            <a:normAutofit/>
          </a:bodyPr>
          <a:lstStyle/>
          <a:p>
            <a:pPr algn="l"/>
            <a:r>
              <a:rPr lang="en-US" sz="1600" i="1" u="sng" dirty="0"/>
              <a:t>Cropland detection in the </a:t>
            </a:r>
            <a:r>
              <a:rPr lang="en-US" sz="1600" i="1" u="sng" dirty="0" smtClean="0"/>
              <a:t>Andes							UC Davis</a:t>
            </a:r>
            <a:endParaRPr lang="en-US" sz="1600" i="1" u="sng" dirty="0"/>
          </a:p>
        </p:txBody>
      </p:sp>
      <p:sp>
        <p:nvSpPr>
          <p:cNvPr id="8" name="Marcador de contenido 2"/>
          <p:cNvSpPr>
            <a:spLocks noGrp="1"/>
          </p:cNvSpPr>
          <p:nvPr>
            <p:ph idx="1"/>
          </p:nvPr>
        </p:nvSpPr>
        <p:spPr>
          <a:xfrm>
            <a:off x="457201" y="2129605"/>
            <a:ext cx="4987636" cy="3996557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 smtClean="0"/>
              <a:t>cloud-screening, composites</a:t>
            </a:r>
          </a:p>
          <a:p>
            <a:endParaRPr lang="en-US" sz="2400" dirty="0" smtClean="0"/>
          </a:p>
          <a:p>
            <a:r>
              <a:rPr lang="en-US" sz="2400" dirty="0" smtClean="0"/>
              <a:t>Remote sensing datasets </a:t>
            </a:r>
            <a:r>
              <a:rPr lang="en-US" sz="2400" dirty="0" smtClean="0">
                <a:sym typeface="Wingdings" panose="05000000000000000000" pitchFamily="2" charset="2"/>
              </a:rPr>
              <a:t> spectral information as predictor space</a:t>
            </a:r>
            <a:endParaRPr lang="en-US" sz="2400" dirty="0" smtClean="0"/>
          </a:p>
          <a:p>
            <a:endParaRPr lang="en-US" sz="2400" dirty="0" smtClean="0"/>
          </a:p>
          <a:p>
            <a:r>
              <a:rPr lang="en-US" sz="2400" dirty="0" smtClean="0"/>
              <a:t>Spectral bands: VIS-NIR- SWIR-Thermal</a:t>
            </a:r>
          </a:p>
          <a:p>
            <a:endParaRPr lang="en-US" sz="2400" dirty="0" smtClean="0"/>
          </a:p>
          <a:p>
            <a:r>
              <a:rPr lang="en-US" sz="2400" dirty="0" smtClean="0"/>
              <a:t>Machine learning methods (random forest)</a:t>
            </a:r>
          </a:p>
          <a:p>
            <a:endParaRPr lang="en-US" sz="2400" dirty="0" smtClean="0"/>
          </a:p>
          <a:p>
            <a:r>
              <a:rPr lang="en-US" sz="2400" dirty="0" smtClean="0"/>
              <a:t>Training data (visually </a:t>
            </a:r>
            <a:r>
              <a:rPr lang="en-US" sz="2400" dirty="0" err="1" smtClean="0"/>
              <a:t>interpretated</a:t>
            </a:r>
            <a:r>
              <a:rPr lang="en-US" sz="2400" dirty="0" smtClean="0"/>
              <a:t> high resolution imagery)</a:t>
            </a:r>
          </a:p>
          <a:p>
            <a:endParaRPr lang="es-ES" sz="240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7201" y="1185171"/>
            <a:ext cx="6717030" cy="41502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300" dirty="0" smtClean="0"/>
              <a:t>Sources and methods</a:t>
            </a:r>
            <a:endParaRPr lang="en-US" sz="3300" dirty="0"/>
          </a:p>
        </p:txBody>
      </p:sp>
      <p:pic>
        <p:nvPicPr>
          <p:cNvPr id="10" name="Shape 3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780117" y="1481350"/>
            <a:ext cx="2152303" cy="13328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5450" y="3279505"/>
            <a:ext cx="3058392" cy="1712700"/>
          </a:xfrm>
          <a:prstGeom prst="rect">
            <a:avLst/>
          </a:prstGeom>
        </p:spPr>
      </p:pic>
      <p:sp>
        <p:nvSpPr>
          <p:cNvPr id="12" name="CuadroTexto 11"/>
          <p:cNvSpPr txBox="1"/>
          <p:nvPr/>
        </p:nvSpPr>
        <p:spPr>
          <a:xfrm>
            <a:off x="5505450" y="4978511"/>
            <a:ext cx="115443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000" dirty="0" err="1" smtClean="0"/>
              <a:t>Source</a:t>
            </a:r>
            <a:r>
              <a:rPr lang="es-ES" sz="1000" dirty="0" smtClean="0"/>
              <a:t>: NASA</a:t>
            </a:r>
            <a:endParaRPr lang="es-ES" sz="1000" dirty="0"/>
          </a:p>
        </p:txBody>
      </p:sp>
    </p:spTree>
    <p:extLst>
      <p:ext uri="{BB962C8B-B14F-4D97-AF65-F5344CB8AC3E}">
        <p14:creationId xmlns:p14="http://schemas.microsoft.com/office/powerpoint/2010/main" val="205143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40476" y="1101703"/>
            <a:ext cx="7886700" cy="658517"/>
          </a:xfrm>
        </p:spPr>
        <p:txBody>
          <a:bodyPr/>
          <a:lstStyle/>
          <a:p>
            <a:r>
              <a:rPr lang="es-ES" dirty="0" err="1" smtClean="0">
                <a:solidFill>
                  <a:schemeClr val="tx1"/>
                </a:solidFill>
              </a:rPr>
              <a:t>Results</a:t>
            </a: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dirty="0" smtClean="0"/>
          </a:p>
          <a:p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826" y="2066556"/>
            <a:ext cx="3245427" cy="4199964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009" y="2066556"/>
            <a:ext cx="3245427" cy="4199964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382650" y="289635"/>
            <a:ext cx="8395590" cy="36613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600" i="1" u="sng" smtClean="0"/>
              <a:t>Cropland detection in the Andes							UC Davis</a:t>
            </a:r>
            <a:endParaRPr lang="en-US" sz="1600" i="1" u="sng" dirty="0"/>
          </a:p>
        </p:txBody>
      </p:sp>
      <p:pic>
        <p:nvPicPr>
          <p:cNvPr id="8" name="Imagen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02" t="23013" r="34166" b="9510"/>
          <a:stretch/>
        </p:blipFill>
        <p:spPr>
          <a:xfrm>
            <a:off x="170862" y="3644567"/>
            <a:ext cx="1171842" cy="104394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609599" y="2291713"/>
            <a:ext cx="2385061" cy="17545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599" y="4443565"/>
            <a:ext cx="1570515" cy="159779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23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099" y="975360"/>
            <a:ext cx="6347713" cy="132080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6979921" cy="3880773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Further contact</a:t>
            </a:r>
          </a:p>
          <a:p>
            <a:endParaRPr lang="en-US" sz="2000" dirty="0" smtClean="0"/>
          </a:p>
          <a:p>
            <a:pPr marL="400050" lvl="1" indent="0">
              <a:buNone/>
            </a:pPr>
            <a:r>
              <a:rPr lang="en-US" sz="2000" dirty="0" smtClean="0"/>
              <a:t>Jose Ochoa (Pepe)</a:t>
            </a:r>
          </a:p>
          <a:p>
            <a:pPr marL="400050" lvl="1" indent="0">
              <a:buNone/>
            </a:pPr>
            <a:r>
              <a:rPr lang="en-US" sz="2000" dirty="0" smtClean="0"/>
              <a:t>Graduate student at </a:t>
            </a:r>
            <a:r>
              <a:rPr lang="en-US" sz="2000" dirty="0" err="1" smtClean="0"/>
              <a:t>Hijmans</a:t>
            </a:r>
            <a:r>
              <a:rPr lang="en-US" sz="2000" dirty="0" smtClean="0"/>
              <a:t>’ lab: </a:t>
            </a:r>
            <a:r>
              <a:rPr lang="en-US" sz="2000" i="1" dirty="0" smtClean="0"/>
              <a:t>biogeo.ucdavis.edu</a:t>
            </a:r>
          </a:p>
          <a:p>
            <a:pPr marL="400050" lvl="1" indent="0">
              <a:buNone/>
            </a:pPr>
            <a:r>
              <a:rPr lang="en-US" sz="2000" dirty="0" smtClean="0"/>
              <a:t>jiochoa@ucdavis.edu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5759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8C59B386-999D-4CB6-B907-9F3997C027C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1988</TotalTime>
  <Words>169</Words>
  <Application>Microsoft Office PowerPoint</Application>
  <PresentationFormat>On-screen Show (4:3)</PresentationFormat>
  <Paragraphs>43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Trebuchet MS</vt:lpstr>
      <vt:lpstr>Wingdings</vt:lpstr>
      <vt:lpstr>Wingdings 3</vt:lpstr>
      <vt:lpstr>Facet</vt:lpstr>
      <vt:lpstr>Cropland detection in the Andes</vt:lpstr>
      <vt:lpstr>Problem, justification</vt:lpstr>
      <vt:lpstr>Cropland detection in the Andes       UC Davis</vt:lpstr>
      <vt:lpstr>Cropland detection in the Andes       UC Davis</vt:lpstr>
      <vt:lpstr>Results</vt:lpstr>
      <vt:lpstr>Thank you</vt:lpstr>
    </vt:vector>
  </TitlesOfParts>
  <Company>UCOP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Pantoja</dc:creator>
  <cp:lastModifiedBy>Jose I. Ochoa</cp:lastModifiedBy>
  <cp:revision>35</cp:revision>
  <cp:lastPrinted>2016-02-16T17:47:42Z</cp:lastPrinted>
  <dcterms:created xsi:type="dcterms:W3CDTF">2016-02-13T01:34:54Z</dcterms:created>
  <dcterms:modified xsi:type="dcterms:W3CDTF">2018-02-21T04:08:21Z</dcterms:modified>
</cp:coreProperties>
</file>

<file path=docProps/thumbnail.jpeg>
</file>